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407" r:id="rId2"/>
    <p:sldId id="408" r:id="rId3"/>
    <p:sldId id="409" r:id="rId4"/>
    <p:sldId id="410" r:id="rId5"/>
    <p:sldId id="411" r:id="rId6"/>
    <p:sldId id="412" r:id="rId7"/>
    <p:sldId id="413" r:id="rId8"/>
    <p:sldId id="414" r:id="rId9"/>
    <p:sldId id="415" r:id="rId10"/>
    <p:sldId id="416" r:id="rId11"/>
    <p:sldId id="417" r:id="rId12"/>
    <p:sldId id="418" r:id="rId13"/>
    <p:sldId id="419" r:id="rId14"/>
    <p:sldId id="420" r:id="rId15"/>
    <p:sldId id="421" r:id="rId16"/>
    <p:sldId id="422" r:id="rId17"/>
    <p:sldId id="423" r:id="rId18"/>
    <p:sldId id="424" r:id="rId19"/>
    <p:sldId id="425" r:id="rId2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92793"/>
  </p:normalViewPr>
  <p:slideViewPr>
    <p:cSldViewPr snapToGrid="0" snapToObjects="1">
      <p:cViewPr varScale="1">
        <p:scale>
          <a:sx n="93" d="100"/>
          <a:sy n="93" d="100"/>
        </p:scale>
        <p:origin x="216" y="52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C4A50-B630-3F49-B052-E7B61698C38E}" type="datetimeFigureOut">
              <a:rPr lang="pl-PL" smtClean="0"/>
              <a:t>01.04.2020</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900005-51E1-0745-BDE1-48468B21BCB8}" type="slidenum">
              <a:rPr lang="pl-PL" smtClean="0"/>
              <a:t>‹#›</a:t>
            </a:fld>
            <a:endParaRPr lang="pl-PL"/>
          </a:p>
        </p:txBody>
      </p:sp>
    </p:spTree>
    <p:extLst>
      <p:ext uri="{BB962C8B-B14F-4D97-AF65-F5344CB8AC3E}">
        <p14:creationId xmlns:p14="http://schemas.microsoft.com/office/powerpoint/2010/main" val="2176607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A900005-51E1-0745-BDE1-48468B21BCB8}" type="slidenum">
              <a:rPr lang="pl-PL" smtClean="0"/>
              <a:t>4</a:t>
            </a:fld>
            <a:endParaRPr lang="pl-PL"/>
          </a:p>
        </p:txBody>
      </p:sp>
    </p:spTree>
    <p:extLst>
      <p:ext uri="{BB962C8B-B14F-4D97-AF65-F5344CB8AC3E}">
        <p14:creationId xmlns:p14="http://schemas.microsoft.com/office/powerpoint/2010/main" val="4286962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E24B5F-A0B4-3E4D-A2EA-89AB1B5A94AF}"/>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D256D102-7F16-8D4C-9D42-F13971226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FE3D287E-7C8B-A148-809A-BA9642466DC6}"/>
              </a:ext>
            </a:extLst>
          </p:cNvPr>
          <p:cNvSpPr>
            <a:spLocks noGrp="1"/>
          </p:cNvSpPr>
          <p:nvPr>
            <p:ph type="dt" sz="half" idx="10"/>
          </p:nvPr>
        </p:nvSpPr>
        <p:spPr/>
        <p:txBody>
          <a:bodyPr/>
          <a:lstStyle/>
          <a:p>
            <a:fld id="{2115253C-725A-8447-993A-17D1760D8E4D}" type="datetimeFigureOut">
              <a:rPr lang="pl-PL" smtClean="0"/>
              <a:t>01.04.2020</a:t>
            </a:fld>
            <a:endParaRPr lang="pl-PL"/>
          </a:p>
        </p:txBody>
      </p:sp>
      <p:sp>
        <p:nvSpPr>
          <p:cNvPr id="5" name="Symbol zastępczy stopki 4">
            <a:extLst>
              <a:ext uri="{FF2B5EF4-FFF2-40B4-BE49-F238E27FC236}">
                <a16:creationId xmlns:a16="http://schemas.microsoft.com/office/drawing/2014/main" id="{C3EEB07A-7471-A542-A16A-4711ECCD322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1D6129D-540F-BA4B-9A9D-845A59FE5D82}"/>
              </a:ext>
            </a:extLst>
          </p:cNvPr>
          <p:cNvSpPr>
            <a:spLocks noGrp="1"/>
          </p:cNvSpPr>
          <p:nvPr>
            <p:ph type="sldNum" sz="quarter" idx="12"/>
          </p:nvPr>
        </p:nvSpPr>
        <p:spPr/>
        <p:txBody>
          <a:bodyPr/>
          <a:lstStyle/>
          <a:p>
            <a:fld id="{94EC3602-7FD7-2A42-822B-86F226D7480E}" type="slidenum">
              <a:rPr lang="pl-PL" smtClean="0"/>
              <a:t>‹#›</a:t>
            </a:fld>
            <a:endParaRPr lang="pl-PL"/>
          </a:p>
        </p:txBody>
      </p:sp>
    </p:spTree>
    <p:extLst>
      <p:ext uri="{BB962C8B-B14F-4D97-AF65-F5344CB8AC3E}">
        <p14:creationId xmlns:p14="http://schemas.microsoft.com/office/powerpoint/2010/main" val="1490394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F0835B-F6B7-CC45-8772-042EF8993BD2}"/>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40863170-7100-574A-A9F4-53D854000FF4}"/>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D4EC66C-733C-D74F-A294-1DABFC78134F}"/>
              </a:ext>
            </a:extLst>
          </p:cNvPr>
          <p:cNvSpPr>
            <a:spLocks noGrp="1"/>
          </p:cNvSpPr>
          <p:nvPr>
            <p:ph type="dt" sz="half" idx="10"/>
          </p:nvPr>
        </p:nvSpPr>
        <p:spPr/>
        <p:txBody>
          <a:bodyPr/>
          <a:lstStyle/>
          <a:p>
            <a:fld id="{2115253C-725A-8447-993A-17D1760D8E4D}" type="datetimeFigureOut">
              <a:rPr lang="pl-PL" smtClean="0"/>
              <a:t>01.04.2020</a:t>
            </a:fld>
            <a:endParaRPr lang="pl-PL"/>
          </a:p>
        </p:txBody>
      </p:sp>
      <p:sp>
        <p:nvSpPr>
          <p:cNvPr id="5" name="Symbol zastępczy stopki 4">
            <a:extLst>
              <a:ext uri="{FF2B5EF4-FFF2-40B4-BE49-F238E27FC236}">
                <a16:creationId xmlns:a16="http://schemas.microsoft.com/office/drawing/2014/main" id="{68ADE7FE-9085-2F40-82AC-5111A652DEE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6F7C802-D9A6-B442-923B-F85983FC2686}"/>
              </a:ext>
            </a:extLst>
          </p:cNvPr>
          <p:cNvSpPr>
            <a:spLocks noGrp="1"/>
          </p:cNvSpPr>
          <p:nvPr>
            <p:ph type="sldNum" sz="quarter" idx="12"/>
          </p:nvPr>
        </p:nvSpPr>
        <p:spPr/>
        <p:txBody>
          <a:bodyPr/>
          <a:lstStyle/>
          <a:p>
            <a:fld id="{94EC3602-7FD7-2A42-822B-86F226D7480E}" type="slidenum">
              <a:rPr lang="pl-PL" smtClean="0"/>
              <a:t>‹#›</a:t>
            </a:fld>
            <a:endParaRPr lang="pl-PL"/>
          </a:p>
        </p:txBody>
      </p:sp>
    </p:spTree>
    <p:extLst>
      <p:ext uri="{BB962C8B-B14F-4D97-AF65-F5344CB8AC3E}">
        <p14:creationId xmlns:p14="http://schemas.microsoft.com/office/powerpoint/2010/main" val="4159755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7E36C631-D8B8-AE46-A65F-06894D129E80}"/>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8ED883C3-52E6-4D47-9616-1BA71A943246}"/>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AD969B7-164D-F945-857A-B7BDA2F43BFB}"/>
              </a:ext>
            </a:extLst>
          </p:cNvPr>
          <p:cNvSpPr>
            <a:spLocks noGrp="1"/>
          </p:cNvSpPr>
          <p:nvPr>
            <p:ph type="dt" sz="half" idx="10"/>
          </p:nvPr>
        </p:nvSpPr>
        <p:spPr/>
        <p:txBody>
          <a:bodyPr/>
          <a:lstStyle/>
          <a:p>
            <a:fld id="{2115253C-725A-8447-993A-17D1760D8E4D}" type="datetimeFigureOut">
              <a:rPr lang="pl-PL" smtClean="0"/>
              <a:t>01.04.2020</a:t>
            </a:fld>
            <a:endParaRPr lang="pl-PL"/>
          </a:p>
        </p:txBody>
      </p:sp>
      <p:sp>
        <p:nvSpPr>
          <p:cNvPr id="5" name="Symbol zastępczy stopki 4">
            <a:extLst>
              <a:ext uri="{FF2B5EF4-FFF2-40B4-BE49-F238E27FC236}">
                <a16:creationId xmlns:a16="http://schemas.microsoft.com/office/drawing/2014/main" id="{7521E01D-1EE1-E249-9298-5BB69830D77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549E5E5-C5F5-094E-863C-D32BDDD48A5E}"/>
              </a:ext>
            </a:extLst>
          </p:cNvPr>
          <p:cNvSpPr>
            <a:spLocks noGrp="1"/>
          </p:cNvSpPr>
          <p:nvPr>
            <p:ph type="sldNum" sz="quarter" idx="12"/>
          </p:nvPr>
        </p:nvSpPr>
        <p:spPr/>
        <p:txBody>
          <a:bodyPr/>
          <a:lstStyle/>
          <a:p>
            <a:fld id="{94EC3602-7FD7-2A42-822B-86F226D7480E}" type="slidenum">
              <a:rPr lang="pl-PL" smtClean="0"/>
              <a:t>‹#›</a:t>
            </a:fld>
            <a:endParaRPr lang="pl-PL"/>
          </a:p>
        </p:txBody>
      </p:sp>
    </p:spTree>
    <p:extLst>
      <p:ext uri="{BB962C8B-B14F-4D97-AF65-F5344CB8AC3E}">
        <p14:creationId xmlns:p14="http://schemas.microsoft.com/office/powerpoint/2010/main" val="280810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D7F45F-7005-5247-98B9-6A749EC7C98F}"/>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3EB16A7-CF2E-CA4D-B0C1-9C1675F5A5C8}"/>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533B67D-6B18-5A4D-97F7-F1B392CA593E}"/>
              </a:ext>
            </a:extLst>
          </p:cNvPr>
          <p:cNvSpPr>
            <a:spLocks noGrp="1"/>
          </p:cNvSpPr>
          <p:nvPr>
            <p:ph type="dt" sz="half" idx="10"/>
          </p:nvPr>
        </p:nvSpPr>
        <p:spPr/>
        <p:txBody>
          <a:bodyPr/>
          <a:lstStyle/>
          <a:p>
            <a:fld id="{2115253C-725A-8447-993A-17D1760D8E4D}" type="datetimeFigureOut">
              <a:rPr lang="pl-PL" smtClean="0"/>
              <a:t>01.04.2020</a:t>
            </a:fld>
            <a:endParaRPr lang="pl-PL"/>
          </a:p>
        </p:txBody>
      </p:sp>
      <p:sp>
        <p:nvSpPr>
          <p:cNvPr id="5" name="Symbol zastępczy stopki 4">
            <a:extLst>
              <a:ext uri="{FF2B5EF4-FFF2-40B4-BE49-F238E27FC236}">
                <a16:creationId xmlns:a16="http://schemas.microsoft.com/office/drawing/2014/main" id="{F4ABE691-BC25-8B42-A6DD-65942AD510C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87019CE-EF2B-8943-981A-A22C0B9A32B4}"/>
              </a:ext>
            </a:extLst>
          </p:cNvPr>
          <p:cNvSpPr>
            <a:spLocks noGrp="1"/>
          </p:cNvSpPr>
          <p:nvPr>
            <p:ph type="sldNum" sz="quarter" idx="12"/>
          </p:nvPr>
        </p:nvSpPr>
        <p:spPr/>
        <p:txBody>
          <a:bodyPr/>
          <a:lstStyle/>
          <a:p>
            <a:fld id="{94EC3602-7FD7-2A42-822B-86F226D7480E}" type="slidenum">
              <a:rPr lang="pl-PL" smtClean="0"/>
              <a:t>‹#›</a:t>
            </a:fld>
            <a:endParaRPr lang="pl-PL"/>
          </a:p>
        </p:txBody>
      </p:sp>
    </p:spTree>
    <p:extLst>
      <p:ext uri="{BB962C8B-B14F-4D97-AF65-F5344CB8AC3E}">
        <p14:creationId xmlns:p14="http://schemas.microsoft.com/office/powerpoint/2010/main" val="1776492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A754E76-DBF4-2648-836D-60A471E17CCB}"/>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B9D220A7-4A63-E842-B1F2-66804F06D3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E3BA1BC8-0A72-3B42-873E-BC204ED0B950}"/>
              </a:ext>
            </a:extLst>
          </p:cNvPr>
          <p:cNvSpPr>
            <a:spLocks noGrp="1"/>
          </p:cNvSpPr>
          <p:nvPr>
            <p:ph type="dt" sz="half" idx="10"/>
          </p:nvPr>
        </p:nvSpPr>
        <p:spPr/>
        <p:txBody>
          <a:bodyPr/>
          <a:lstStyle/>
          <a:p>
            <a:fld id="{2115253C-725A-8447-993A-17D1760D8E4D}" type="datetimeFigureOut">
              <a:rPr lang="pl-PL" smtClean="0"/>
              <a:t>01.04.2020</a:t>
            </a:fld>
            <a:endParaRPr lang="pl-PL"/>
          </a:p>
        </p:txBody>
      </p:sp>
      <p:sp>
        <p:nvSpPr>
          <p:cNvPr id="5" name="Symbol zastępczy stopki 4">
            <a:extLst>
              <a:ext uri="{FF2B5EF4-FFF2-40B4-BE49-F238E27FC236}">
                <a16:creationId xmlns:a16="http://schemas.microsoft.com/office/drawing/2014/main" id="{61C72E5E-45BA-574D-8017-74C72D75D15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3499261-53D3-1148-A0FC-2DB04CC3A549}"/>
              </a:ext>
            </a:extLst>
          </p:cNvPr>
          <p:cNvSpPr>
            <a:spLocks noGrp="1"/>
          </p:cNvSpPr>
          <p:nvPr>
            <p:ph type="sldNum" sz="quarter" idx="12"/>
          </p:nvPr>
        </p:nvSpPr>
        <p:spPr/>
        <p:txBody>
          <a:bodyPr/>
          <a:lstStyle/>
          <a:p>
            <a:fld id="{94EC3602-7FD7-2A42-822B-86F226D7480E}" type="slidenum">
              <a:rPr lang="pl-PL" smtClean="0"/>
              <a:t>‹#›</a:t>
            </a:fld>
            <a:endParaRPr lang="pl-PL"/>
          </a:p>
        </p:txBody>
      </p:sp>
    </p:spTree>
    <p:extLst>
      <p:ext uri="{BB962C8B-B14F-4D97-AF65-F5344CB8AC3E}">
        <p14:creationId xmlns:p14="http://schemas.microsoft.com/office/powerpoint/2010/main" val="366267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5DE013-6BCA-734E-83A5-5EB5053FF58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B8293C38-8882-B044-853B-C2AE20096B1C}"/>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98A1934-BE45-8644-81E6-2A7101577384}"/>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775EF903-22EA-D74E-9EC4-D855010B68A6}"/>
              </a:ext>
            </a:extLst>
          </p:cNvPr>
          <p:cNvSpPr>
            <a:spLocks noGrp="1"/>
          </p:cNvSpPr>
          <p:nvPr>
            <p:ph type="dt" sz="half" idx="10"/>
          </p:nvPr>
        </p:nvSpPr>
        <p:spPr/>
        <p:txBody>
          <a:bodyPr/>
          <a:lstStyle/>
          <a:p>
            <a:fld id="{2115253C-725A-8447-993A-17D1760D8E4D}" type="datetimeFigureOut">
              <a:rPr lang="pl-PL" smtClean="0"/>
              <a:t>01.04.2020</a:t>
            </a:fld>
            <a:endParaRPr lang="pl-PL"/>
          </a:p>
        </p:txBody>
      </p:sp>
      <p:sp>
        <p:nvSpPr>
          <p:cNvPr id="6" name="Symbol zastępczy stopki 5">
            <a:extLst>
              <a:ext uri="{FF2B5EF4-FFF2-40B4-BE49-F238E27FC236}">
                <a16:creationId xmlns:a16="http://schemas.microsoft.com/office/drawing/2014/main" id="{88F85B0C-A620-B74B-BC8A-C79BE6D08D79}"/>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4391D1E-1323-C949-B492-2AA2C8125631}"/>
              </a:ext>
            </a:extLst>
          </p:cNvPr>
          <p:cNvSpPr>
            <a:spLocks noGrp="1"/>
          </p:cNvSpPr>
          <p:nvPr>
            <p:ph type="sldNum" sz="quarter" idx="12"/>
          </p:nvPr>
        </p:nvSpPr>
        <p:spPr/>
        <p:txBody>
          <a:bodyPr/>
          <a:lstStyle/>
          <a:p>
            <a:fld id="{94EC3602-7FD7-2A42-822B-86F226D7480E}" type="slidenum">
              <a:rPr lang="pl-PL" smtClean="0"/>
              <a:t>‹#›</a:t>
            </a:fld>
            <a:endParaRPr lang="pl-PL"/>
          </a:p>
        </p:txBody>
      </p:sp>
    </p:spTree>
    <p:extLst>
      <p:ext uri="{BB962C8B-B14F-4D97-AF65-F5344CB8AC3E}">
        <p14:creationId xmlns:p14="http://schemas.microsoft.com/office/powerpoint/2010/main" val="3495552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2EF77C-B4AC-FB40-97F9-524A72DDC903}"/>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1EBC70D2-7924-5C40-8370-0C99ADC48A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C449435E-320C-6748-899E-F663037D6350}"/>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3650B12D-6F66-7C46-8BA1-21A116F82E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9CAEE413-A35F-B748-B2D5-28B8FB69F056}"/>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8146805E-DAD9-3546-B1D3-77305EF5D985}"/>
              </a:ext>
            </a:extLst>
          </p:cNvPr>
          <p:cNvSpPr>
            <a:spLocks noGrp="1"/>
          </p:cNvSpPr>
          <p:nvPr>
            <p:ph type="dt" sz="half" idx="10"/>
          </p:nvPr>
        </p:nvSpPr>
        <p:spPr/>
        <p:txBody>
          <a:bodyPr/>
          <a:lstStyle/>
          <a:p>
            <a:fld id="{2115253C-725A-8447-993A-17D1760D8E4D}" type="datetimeFigureOut">
              <a:rPr lang="pl-PL" smtClean="0"/>
              <a:t>01.04.2020</a:t>
            </a:fld>
            <a:endParaRPr lang="pl-PL"/>
          </a:p>
        </p:txBody>
      </p:sp>
      <p:sp>
        <p:nvSpPr>
          <p:cNvPr id="8" name="Symbol zastępczy stopki 7">
            <a:extLst>
              <a:ext uri="{FF2B5EF4-FFF2-40B4-BE49-F238E27FC236}">
                <a16:creationId xmlns:a16="http://schemas.microsoft.com/office/drawing/2014/main" id="{66EC6699-2FA8-9E4E-AE1A-DC7BDD96AB43}"/>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C1D6B567-AFD9-C246-B3AA-3B420A68CEE0}"/>
              </a:ext>
            </a:extLst>
          </p:cNvPr>
          <p:cNvSpPr>
            <a:spLocks noGrp="1"/>
          </p:cNvSpPr>
          <p:nvPr>
            <p:ph type="sldNum" sz="quarter" idx="12"/>
          </p:nvPr>
        </p:nvSpPr>
        <p:spPr/>
        <p:txBody>
          <a:bodyPr/>
          <a:lstStyle/>
          <a:p>
            <a:fld id="{94EC3602-7FD7-2A42-822B-86F226D7480E}" type="slidenum">
              <a:rPr lang="pl-PL" smtClean="0"/>
              <a:t>‹#›</a:t>
            </a:fld>
            <a:endParaRPr lang="pl-PL"/>
          </a:p>
        </p:txBody>
      </p:sp>
    </p:spTree>
    <p:extLst>
      <p:ext uri="{BB962C8B-B14F-4D97-AF65-F5344CB8AC3E}">
        <p14:creationId xmlns:p14="http://schemas.microsoft.com/office/powerpoint/2010/main" val="463710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2BC0D57-5547-2B4B-AA49-B5397DFB3C47}"/>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7CE4D744-53C3-214F-93F6-9395436D8CB5}"/>
              </a:ext>
            </a:extLst>
          </p:cNvPr>
          <p:cNvSpPr>
            <a:spLocks noGrp="1"/>
          </p:cNvSpPr>
          <p:nvPr>
            <p:ph type="dt" sz="half" idx="10"/>
          </p:nvPr>
        </p:nvSpPr>
        <p:spPr/>
        <p:txBody>
          <a:bodyPr/>
          <a:lstStyle/>
          <a:p>
            <a:fld id="{2115253C-725A-8447-993A-17D1760D8E4D}" type="datetimeFigureOut">
              <a:rPr lang="pl-PL" smtClean="0"/>
              <a:t>01.04.2020</a:t>
            </a:fld>
            <a:endParaRPr lang="pl-PL"/>
          </a:p>
        </p:txBody>
      </p:sp>
      <p:sp>
        <p:nvSpPr>
          <p:cNvPr id="4" name="Symbol zastępczy stopki 3">
            <a:extLst>
              <a:ext uri="{FF2B5EF4-FFF2-40B4-BE49-F238E27FC236}">
                <a16:creationId xmlns:a16="http://schemas.microsoft.com/office/drawing/2014/main" id="{576CFC2A-2384-F049-980C-7181BEDA3A72}"/>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0E426B91-0C43-E045-94DA-2A1D0EB2DE27}"/>
              </a:ext>
            </a:extLst>
          </p:cNvPr>
          <p:cNvSpPr>
            <a:spLocks noGrp="1"/>
          </p:cNvSpPr>
          <p:nvPr>
            <p:ph type="sldNum" sz="quarter" idx="12"/>
          </p:nvPr>
        </p:nvSpPr>
        <p:spPr/>
        <p:txBody>
          <a:bodyPr/>
          <a:lstStyle/>
          <a:p>
            <a:fld id="{94EC3602-7FD7-2A42-822B-86F226D7480E}" type="slidenum">
              <a:rPr lang="pl-PL" smtClean="0"/>
              <a:t>‹#›</a:t>
            </a:fld>
            <a:endParaRPr lang="pl-PL"/>
          </a:p>
        </p:txBody>
      </p:sp>
    </p:spTree>
    <p:extLst>
      <p:ext uri="{BB962C8B-B14F-4D97-AF65-F5344CB8AC3E}">
        <p14:creationId xmlns:p14="http://schemas.microsoft.com/office/powerpoint/2010/main" val="112892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590F6EE2-8672-0F4A-BB36-7D9E9B5364BA}"/>
              </a:ext>
            </a:extLst>
          </p:cNvPr>
          <p:cNvSpPr>
            <a:spLocks noGrp="1"/>
          </p:cNvSpPr>
          <p:nvPr>
            <p:ph type="dt" sz="half" idx="10"/>
          </p:nvPr>
        </p:nvSpPr>
        <p:spPr/>
        <p:txBody>
          <a:bodyPr/>
          <a:lstStyle/>
          <a:p>
            <a:fld id="{2115253C-725A-8447-993A-17D1760D8E4D}" type="datetimeFigureOut">
              <a:rPr lang="pl-PL" smtClean="0"/>
              <a:t>01.04.2020</a:t>
            </a:fld>
            <a:endParaRPr lang="pl-PL"/>
          </a:p>
        </p:txBody>
      </p:sp>
      <p:sp>
        <p:nvSpPr>
          <p:cNvPr id="3" name="Symbol zastępczy stopki 2">
            <a:extLst>
              <a:ext uri="{FF2B5EF4-FFF2-40B4-BE49-F238E27FC236}">
                <a16:creationId xmlns:a16="http://schemas.microsoft.com/office/drawing/2014/main" id="{9901D18E-79CE-D840-AA82-629C13CFB06D}"/>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042FEBD5-A3D9-C74B-A663-DE3BBB88199A}"/>
              </a:ext>
            </a:extLst>
          </p:cNvPr>
          <p:cNvSpPr>
            <a:spLocks noGrp="1"/>
          </p:cNvSpPr>
          <p:nvPr>
            <p:ph type="sldNum" sz="quarter" idx="12"/>
          </p:nvPr>
        </p:nvSpPr>
        <p:spPr/>
        <p:txBody>
          <a:bodyPr/>
          <a:lstStyle/>
          <a:p>
            <a:fld id="{94EC3602-7FD7-2A42-822B-86F226D7480E}" type="slidenum">
              <a:rPr lang="pl-PL" smtClean="0"/>
              <a:t>‹#›</a:t>
            </a:fld>
            <a:endParaRPr lang="pl-PL"/>
          </a:p>
        </p:txBody>
      </p:sp>
    </p:spTree>
    <p:extLst>
      <p:ext uri="{BB962C8B-B14F-4D97-AF65-F5344CB8AC3E}">
        <p14:creationId xmlns:p14="http://schemas.microsoft.com/office/powerpoint/2010/main" val="882386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33F933-1A90-634A-8A2D-E22C301D986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E8125BFF-48F3-D446-9E96-9B873817A7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40651B92-663B-3D45-8819-29ADD80E6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7680C50-3D63-2645-876B-A5E263B84369}"/>
              </a:ext>
            </a:extLst>
          </p:cNvPr>
          <p:cNvSpPr>
            <a:spLocks noGrp="1"/>
          </p:cNvSpPr>
          <p:nvPr>
            <p:ph type="dt" sz="half" idx="10"/>
          </p:nvPr>
        </p:nvSpPr>
        <p:spPr/>
        <p:txBody>
          <a:bodyPr/>
          <a:lstStyle/>
          <a:p>
            <a:fld id="{2115253C-725A-8447-993A-17D1760D8E4D}" type="datetimeFigureOut">
              <a:rPr lang="pl-PL" smtClean="0"/>
              <a:t>01.04.2020</a:t>
            </a:fld>
            <a:endParaRPr lang="pl-PL"/>
          </a:p>
        </p:txBody>
      </p:sp>
      <p:sp>
        <p:nvSpPr>
          <p:cNvPr id="6" name="Symbol zastępczy stopki 5">
            <a:extLst>
              <a:ext uri="{FF2B5EF4-FFF2-40B4-BE49-F238E27FC236}">
                <a16:creationId xmlns:a16="http://schemas.microsoft.com/office/drawing/2014/main" id="{5A4DC884-D01C-7841-95CD-9EABF88A596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75D729E-82AF-1E4F-838C-1E67AE2C8D24}"/>
              </a:ext>
            </a:extLst>
          </p:cNvPr>
          <p:cNvSpPr>
            <a:spLocks noGrp="1"/>
          </p:cNvSpPr>
          <p:nvPr>
            <p:ph type="sldNum" sz="quarter" idx="12"/>
          </p:nvPr>
        </p:nvSpPr>
        <p:spPr/>
        <p:txBody>
          <a:bodyPr/>
          <a:lstStyle/>
          <a:p>
            <a:fld id="{94EC3602-7FD7-2A42-822B-86F226D7480E}" type="slidenum">
              <a:rPr lang="pl-PL" smtClean="0"/>
              <a:t>‹#›</a:t>
            </a:fld>
            <a:endParaRPr lang="pl-PL"/>
          </a:p>
        </p:txBody>
      </p:sp>
    </p:spTree>
    <p:extLst>
      <p:ext uri="{BB962C8B-B14F-4D97-AF65-F5344CB8AC3E}">
        <p14:creationId xmlns:p14="http://schemas.microsoft.com/office/powerpoint/2010/main" val="769847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0056D2-35FC-D04C-AFA2-1E66833C672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3D7EE923-230B-7141-9241-C9B8B251A5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2274800-E514-0647-A0D9-E9DB0AFB1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583D16C8-6956-8A4A-A589-C685AF43724E}"/>
              </a:ext>
            </a:extLst>
          </p:cNvPr>
          <p:cNvSpPr>
            <a:spLocks noGrp="1"/>
          </p:cNvSpPr>
          <p:nvPr>
            <p:ph type="dt" sz="half" idx="10"/>
          </p:nvPr>
        </p:nvSpPr>
        <p:spPr/>
        <p:txBody>
          <a:bodyPr/>
          <a:lstStyle/>
          <a:p>
            <a:fld id="{2115253C-725A-8447-993A-17D1760D8E4D}" type="datetimeFigureOut">
              <a:rPr lang="pl-PL" smtClean="0"/>
              <a:t>01.04.2020</a:t>
            </a:fld>
            <a:endParaRPr lang="pl-PL"/>
          </a:p>
        </p:txBody>
      </p:sp>
      <p:sp>
        <p:nvSpPr>
          <p:cNvPr id="6" name="Symbol zastępczy stopki 5">
            <a:extLst>
              <a:ext uri="{FF2B5EF4-FFF2-40B4-BE49-F238E27FC236}">
                <a16:creationId xmlns:a16="http://schemas.microsoft.com/office/drawing/2014/main" id="{09D68400-5D13-3C4A-8A4C-16CC58827FF9}"/>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1A15B5B-9D6D-7F45-AB31-09E325FFB0F8}"/>
              </a:ext>
            </a:extLst>
          </p:cNvPr>
          <p:cNvSpPr>
            <a:spLocks noGrp="1"/>
          </p:cNvSpPr>
          <p:nvPr>
            <p:ph type="sldNum" sz="quarter" idx="12"/>
          </p:nvPr>
        </p:nvSpPr>
        <p:spPr/>
        <p:txBody>
          <a:bodyPr/>
          <a:lstStyle/>
          <a:p>
            <a:fld id="{94EC3602-7FD7-2A42-822B-86F226D7480E}" type="slidenum">
              <a:rPr lang="pl-PL" smtClean="0"/>
              <a:t>‹#›</a:t>
            </a:fld>
            <a:endParaRPr lang="pl-PL"/>
          </a:p>
        </p:txBody>
      </p:sp>
    </p:spTree>
    <p:extLst>
      <p:ext uri="{BB962C8B-B14F-4D97-AF65-F5344CB8AC3E}">
        <p14:creationId xmlns:p14="http://schemas.microsoft.com/office/powerpoint/2010/main" val="411848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587D7670-B36B-8E4D-AACC-E5B603EC20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A1D924B0-8CD4-E542-A89A-6FB3B77695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CBE3BBE-E817-1241-AEAC-9B3B3FE39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5253C-725A-8447-993A-17D1760D8E4D}" type="datetimeFigureOut">
              <a:rPr lang="pl-PL" smtClean="0"/>
              <a:t>01.04.2020</a:t>
            </a:fld>
            <a:endParaRPr lang="pl-PL"/>
          </a:p>
        </p:txBody>
      </p:sp>
      <p:sp>
        <p:nvSpPr>
          <p:cNvPr id="5" name="Symbol zastępczy stopki 4">
            <a:extLst>
              <a:ext uri="{FF2B5EF4-FFF2-40B4-BE49-F238E27FC236}">
                <a16:creationId xmlns:a16="http://schemas.microsoft.com/office/drawing/2014/main" id="{2CE4F378-1C9E-1D41-A6F3-F91D1EF9A9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219EB52F-7ED9-1643-A182-C9C42BFF7C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C3602-7FD7-2A42-822B-86F226D7480E}" type="slidenum">
              <a:rPr lang="pl-PL" smtClean="0"/>
              <a:t>‹#›</a:t>
            </a:fld>
            <a:endParaRPr lang="pl-PL"/>
          </a:p>
        </p:txBody>
      </p:sp>
    </p:spTree>
    <p:extLst>
      <p:ext uri="{BB962C8B-B14F-4D97-AF65-F5344CB8AC3E}">
        <p14:creationId xmlns:p14="http://schemas.microsoft.com/office/powerpoint/2010/main" val="2450134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B153E2E8-CEF4-0144-86A8-CBBC3792D10C}"/>
              </a:ext>
            </a:extLst>
          </p:cNvPr>
          <p:cNvSpPr>
            <a:spLocks noGrp="1"/>
          </p:cNvSpPr>
          <p:nvPr>
            <p:ph type="title"/>
          </p:nvPr>
        </p:nvSpPr>
        <p:spPr>
          <a:xfrm>
            <a:off x="838199" y="2518016"/>
            <a:ext cx="11189677" cy="1325563"/>
          </a:xfrm>
        </p:spPr>
        <p:txBody>
          <a:bodyPr>
            <a:normAutofit/>
          </a:bodyPr>
          <a:lstStyle/>
          <a:p>
            <a:r>
              <a:rPr lang="pl-PL" b="1" dirty="0"/>
              <a:t>T. 17.  Ogólny pomiar gospodarki -  </a:t>
            </a:r>
            <a:br>
              <a:rPr lang="pl-PL" b="1" dirty="0"/>
            </a:br>
            <a:r>
              <a:rPr lang="pl-PL" b="1" dirty="0"/>
              <a:t>           Produkt krajowy brutto (PKB)</a:t>
            </a:r>
          </a:p>
        </p:txBody>
      </p:sp>
      <p:pic>
        <p:nvPicPr>
          <p:cNvPr id="5" name="Obraz 4">
            <a:extLst>
              <a:ext uri="{FF2B5EF4-FFF2-40B4-BE49-F238E27FC236}">
                <a16:creationId xmlns:a16="http://schemas.microsoft.com/office/drawing/2014/main" id="{FB313A6E-9C17-FB40-9473-9152624AE933}"/>
              </a:ext>
            </a:extLst>
          </p:cNvPr>
          <p:cNvPicPr>
            <a:picLocks noChangeAspect="1"/>
          </p:cNvPicPr>
          <p:nvPr/>
        </p:nvPicPr>
        <p:blipFill>
          <a:blip r:embed="rId2"/>
          <a:stretch>
            <a:fillRect/>
          </a:stretch>
        </p:blipFill>
        <p:spPr>
          <a:xfrm>
            <a:off x="432385" y="1001926"/>
            <a:ext cx="1091615" cy="496376"/>
          </a:xfrm>
          <a:prstGeom prst="rect">
            <a:avLst/>
          </a:prstGeom>
        </p:spPr>
      </p:pic>
      <p:pic>
        <p:nvPicPr>
          <p:cNvPr id="7" name="Obraz 6" descr="&amp;Logo@CDN">
            <a:extLst>
              <a:ext uri="{FF2B5EF4-FFF2-40B4-BE49-F238E27FC236}">
                <a16:creationId xmlns:a16="http://schemas.microsoft.com/office/drawing/2014/main" id="{A9AB14C2-2CD5-F948-B65A-E26ED106C3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6555" y="273723"/>
            <a:ext cx="2294890" cy="521335"/>
          </a:xfrm>
          <a:prstGeom prst="rect">
            <a:avLst/>
          </a:prstGeom>
          <a:noFill/>
          <a:ln>
            <a:noFill/>
          </a:ln>
        </p:spPr>
      </p:pic>
    </p:spTree>
    <p:extLst>
      <p:ext uri="{BB962C8B-B14F-4D97-AF65-F5344CB8AC3E}">
        <p14:creationId xmlns:p14="http://schemas.microsoft.com/office/powerpoint/2010/main" val="1646944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80C8669C-B948-2040-8AC6-F6383DC24A82}"/>
              </a:ext>
            </a:extLst>
          </p:cNvPr>
          <p:cNvPicPr>
            <a:picLocks noChangeAspect="1"/>
          </p:cNvPicPr>
          <p:nvPr/>
        </p:nvPicPr>
        <p:blipFill>
          <a:blip r:embed="rId2"/>
          <a:stretch>
            <a:fillRect/>
          </a:stretch>
        </p:blipFill>
        <p:spPr>
          <a:xfrm>
            <a:off x="613527" y="457200"/>
            <a:ext cx="11020740" cy="6065520"/>
          </a:xfrm>
          <a:prstGeom prst="rect">
            <a:avLst/>
          </a:prstGeom>
        </p:spPr>
      </p:pic>
    </p:spTree>
    <p:extLst>
      <p:ext uri="{BB962C8B-B14F-4D97-AF65-F5344CB8AC3E}">
        <p14:creationId xmlns:p14="http://schemas.microsoft.com/office/powerpoint/2010/main" val="194008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81B89CD-AA25-084C-BB20-C3E51E4AE4BF}"/>
              </a:ext>
            </a:extLst>
          </p:cNvPr>
          <p:cNvPicPr>
            <a:picLocks noChangeAspect="1"/>
          </p:cNvPicPr>
          <p:nvPr/>
        </p:nvPicPr>
        <p:blipFill>
          <a:blip r:embed="rId2"/>
          <a:stretch>
            <a:fillRect/>
          </a:stretch>
        </p:blipFill>
        <p:spPr>
          <a:xfrm>
            <a:off x="1746250" y="311150"/>
            <a:ext cx="8699500" cy="6235700"/>
          </a:xfrm>
          <a:prstGeom prst="rect">
            <a:avLst/>
          </a:prstGeom>
        </p:spPr>
      </p:pic>
    </p:spTree>
    <p:extLst>
      <p:ext uri="{BB962C8B-B14F-4D97-AF65-F5344CB8AC3E}">
        <p14:creationId xmlns:p14="http://schemas.microsoft.com/office/powerpoint/2010/main" val="353680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0FEA2E0-7CDA-F64B-9EB8-0B7C1E7D011D}"/>
              </a:ext>
            </a:extLst>
          </p:cNvPr>
          <p:cNvPicPr>
            <a:picLocks noChangeAspect="1"/>
          </p:cNvPicPr>
          <p:nvPr/>
        </p:nvPicPr>
        <p:blipFill>
          <a:blip r:embed="rId2"/>
          <a:stretch>
            <a:fillRect/>
          </a:stretch>
        </p:blipFill>
        <p:spPr>
          <a:xfrm>
            <a:off x="792480" y="249293"/>
            <a:ext cx="10424160" cy="6359414"/>
          </a:xfrm>
          <a:prstGeom prst="rect">
            <a:avLst/>
          </a:prstGeom>
        </p:spPr>
      </p:pic>
      <p:sp>
        <p:nvSpPr>
          <p:cNvPr id="4" name="Text Box 9240">
            <a:extLst>
              <a:ext uri="{FF2B5EF4-FFF2-40B4-BE49-F238E27FC236}">
                <a16:creationId xmlns:a16="http://schemas.microsoft.com/office/drawing/2014/main" id="{062F2702-C744-1747-9B79-39835D66B9C8}"/>
              </a:ext>
            </a:extLst>
          </p:cNvPr>
          <p:cNvSpPr txBox="1">
            <a:spLocks noChangeAspect="1" noEditPoints="1" noChangeArrowheads="1" noChangeShapeType="1" noTextEdit="1"/>
          </p:cNvSpPr>
          <p:nvPr/>
        </p:nvSpPr>
        <p:spPr bwMode="auto">
          <a:xfrm>
            <a:off x="6640484" y="5694307"/>
            <a:ext cx="4343400" cy="914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pl-PL" sz="1000" dirty="0">
                <a:effectLst/>
                <a:latin typeface="Times New Roman" panose="02020603050405020304" pitchFamily="18" charset="0"/>
                <a:ea typeface="Times New Roman" panose="02020603050405020304" pitchFamily="18" charset="0"/>
              </a:rPr>
              <a:t> </a:t>
            </a:r>
          </a:p>
          <a:p>
            <a:pPr>
              <a:spcAft>
                <a:spcPts val="0"/>
              </a:spcAft>
            </a:pPr>
            <a:r>
              <a:rPr lang="pl-PL" sz="1400" dirty="0">
                <a:effectLst/>
                <a:latin typeface="Times New Roman" panose="02020603050405020304" pitchFamily="18" charset="0"/>
                <a:ea typeface="Times New Roman" panose="02020603050405020304" pitchFamily="18" charset="0"/>
              </a:rPr>
              <a:t>Tworzenie i wykorzystanie PKB w 2018 r (ceny bieżące).</a:t>
            </a:r>
          </a:p>
          <a:p>
            <a:pPr>
              <a:spcAft>
                <a:spcPts val="0"/>
              </a:spcAft>
            </a:pPr>
            <a:r>
              <a:rPr lang="pl-PL" sz="1400" dirty="0">
                <a:effectLst/>
                <a:latin typeface="Times New Roman" panose="02020603050405020304" pitchFamily="18" charset="0"/>
                <a:ea typeface="Times New Roman" panose="02020603050405020304" pitchFamily="18" charset="0"/>
              </a:rPr>
              <a:t>Źródło: Mały Rocznik Statystyczny Polski 2019, s. </a:t>
            </a:r>
            <a:r>
              <a:rPr lang="pl-PL" sz="1400" dirty="0">
                <a:latin typeface="Times New Roman" panose="02020603050405020304" pitchFamily="18" charset="0"/>
                <a:ea typeface="Times New Roman" panose="02020603050405020304" pitchFamily="18" charset="0"/>
              </a:rPr>
              <a:t>390</a:t>
            </a:r>
            <a:r>
              <a:rPr lang="pl-PL" sz="1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021913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1D833E1-A282-E24A-A122-D41F797F87B8}"/>
              </a:ext>
            </a:extLst>
          </p:cNvPr>
          <p:cNvPicPr>
            <a:picLocks noChangeAspect="1"/>
          </p:cNvPicPr>
          <p:nvPr/>
        </p:nvPicPr>
        <p:blipFill>
          <a:blip r:embed="rId2"/>
          <a:stretch>
            <a:fillRect/>
          </a:stretch>
        </p:blipFill>
        <p:spPr>
          <a:xfrm>
            <a:off x="1201249" y="0"/>
            <a:ext cx="9789501" cy="6858000"/>
          </a:xfrm>
          <a:prstGeom prst="rect">
            <a:avLst/>
          </a:prstGeom>
        </p:spPr>
      </p:pic>
    </p:spTree>
    <p:extLst>
      <p:ext uri="{BB962C8B-B14F-4D97-AF65-F5344CB8AC3E}">
        <p14:creationId xmlns:p14="http://schemas.microsoft.com/office/powerpoint/2010/main" val="3916589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B153E2E8-CEF4-0144-86A8-CBBC3792D10C}"/>
              </a:ext>
            </a:extLst>
          </p:cNvPr>
          <p:cNvSpPr>
            <a:spLocks noGrp="1"/>
          </p:cNvSpPr>
          <p:nvPr>
            <p:ph type="title"/>
          </p:nvPr>
        </p:nvSpPr>
        <p:spPr>
          <a:xfrm>
            <a:off x="838199" y="2518016"/>
            <a:ext cx="11189677" cy="1967720"/>
          </a:xfrm>
        </p:spPr>
        <p:txBody>
          <a:bodyPr>
            <a:normAutofit/>
          </a:bodyPr>
          <a:lstStyle/>
          <a:p>
            <a:r>
              <a:rPr lang="pl-PL" b="1" dirty="0"/>
              <a:t>T. 18.  Ogólny pomiar gospodarki -  </a:t>
            </a:r>
            <a:br>
              <a:rPr lang="pl-PL" b="1" dirty="0"/>
            </a:br>
            <a:r>
              <a:rPr lang="pl-PL" b="1" dirty="0"/>
              <a:t>           Produkt narodowy brutto (PNB)</a:t>
            </a:r>
            <a:br>
              <a:rPr lang="pl-PL" b="1" dirty="0"/>
            </a:br>
            <a:r>
              <a:rPr lang="pl-PL" b="1" dirty="0"/>
              <a:t>           Dochód narodowy (DN)</a:t>
            </a:r>
          </a:p>
        </p:txBody>
      </p:sp>
      <p:pic>
        <p:nvPicPr>
          <p:cNvPr id="5" name="Obraz 4">
            <a:extLst>
              <a:ext uri="{FF2B5EF4-FFF2-40B4-BE49-F238E27FC236}">
                <a16:creationId xmlns:a16="http://schemas.microsoft.com/office/drawing/2014/main" id="{D6D14803-FAD8-5F48-8952-FF677EDC8893}"/>
              </a:ext>
            </a:extLst>
          </p:cNvPr>
          <p:cNvPicPr>
            <a:picLocks noChangeAspect="1"/>
          </p:cNvPicPr>
          <p:nvPr/>
        </p:nvPicPr>
        <p:blipFill>
          <a:blip r:embed="rId2"/>
          <a:stretch>
            <a:fillRect/>
          </a:stretch>
        </p:blipFill>
        <p:spPr>
          <a:xfrm>
            <a:off x="432385" y="1001926"/>
            <a:ext cx="1091615" cy="496376"/>
          </a:xfrm>
          <a:prstGeom prst="rect">
            <a:avLst/>
          </a:prstGeom>
        </p:spPr>
      </p:pic>
      <p:pic>
        <p:nvPicPr>
          <p:cNvPr id="7" name="Obraz 6" descr="&amp;Logo@CDN">
            <a:extLst>
              <a:ext uri="{FF2B5EF4-FFF2-40B4-BE49-F238E27FC236}">
                <a16:creationId xmlns:a16="http://schemas.microsoft.com/office/drawing/2014/main" id="{ABF34E7C-BBE0-FE4C-8519-D11EB276144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6555" y="273723"/>
            <a:ext cx="2294890" cy="521335"/>
          </a:xfrm>
          <a:prstGeom prst="rect">
            <a:avLst/>
          </a:prstGeom>
          <a:noFill/>
          <a:ln>
            <a:noFill/>
          </a:ln>
        </p:spPr>
      </p:pic>
    </p:spTree>
    <p:extLst>
      <p:ext uri="{BB962C8B-B14F-4D97-AF65-F5344CB8AC3E}">
        <p14:creationId xmlns:p14="http://schemas.microsoft.com/office/powerpoint/2010/main" val="3032109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1">
            <a:extLst>
              <a:ext uri="{FF2B5EF4-FFF2-40B4-BE49-F238E27FC236}">
                <a16:creationId xmlns:a16="http://schemas.microsoft.com/office/drawing/2014/main" id="{6DF90E1C-CB01-0C4B-8FA9-44BB1ADD2864}"/>
              </a:ext>
            </a:extLst>
          </p:cNvPr>
          <p:cNvSpPr txBox="1">
            <a:spLocks/>
          </p:cNvSpPr>
          <p:nvPr/>
        </p:nvSpPr>
        <p:spPr>
          <a:xfrm>
            <a:off x="1891157" y="459517"/>
            <a:ext cx="10079179" cy="66852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l-PL" sz="4400" b="1" dirty="0"/>
              <a:t>Ogólny pomiar gospodarki </a:t>
            </a:r>
          </a:p>
        </p:txBody>
      </p:sp>
      <p:pic>
        <p:nvPicPr>
          <p:cNvPr id="11" name="Obraz 10">
            <a:extLst>
              <a:ext uri="{FF2B5EF4-FFF2-40B4-BE49-F238E27FC236}">
                <a16:creationId xmlns:a16="http://schemas.microsoft.com/office/drawing/2014/main" id="{4BB26D93-A23D-7145-9E27-3576C161CD1D}"/>
              </a:ext>
            </a:extLst>
          </p:cNvPr>
          <p:cNvPicPr>
            <a:picLocks noChangeAspect="1"/>
          </p:cNvPicPr>
          <p:nvPr/>
        </p:nvPicPr>
        <p:blipFill>
          <a:blip r:embed="rId2"/>
          <a:stretch>
            <a:fillRect/>
          </a:stretch>
        </p:blipFill>
        <p:spPr>
          <a:xfrm>
            <a:off x="3850104" y="1044960"/>
            <a:ext cx="6241715" cy="3554699"/>
          </a:xfrm>
          <a:prstGeom prst="rect">
            <a:avLst/>
          </a:prstGeom>
        </p:spPr>
      </p:pic>
      <p:sp>
        <p:nvSpPr>
          <p:cNvPr id="2" name="Prostokąt 1">
            <a:extLst>
              <a:ext uri="{FF2B5EF4-FFF2-40B4-BE49-F238E27FC236}">
                <a16:creationId xmlns:a16="http://schemas.microsoft.com/office/drawing/2014/main" id="{8C1D81EF-0EDA-2D43-AEDC-263E7BC365F3}"/>
              </a:ext>
            </a:extLst>
          </p:cNvPr>
          <p:cNvSpPr/>
          <p:nvPr/>
        </p:nvSpPr>
        <p:spPr>
          <a:xfrm>
            <a:off x="2022524" y="4816297"/>
            <a:ext cx="9947812" cy="1200329"/>
          </a:xfrm>
          <a:prstGeom prst="rect">
            <a:avLst/>
          </a:prstGeom>
        </p:spPr>
        <p:txBody>
          <a:bodyPr wrap="square">
            <a:spAutoFit/>
          </a:bodyPr>
          <a:lstStyle/>
          <a:p>
            <a:pPr marL="240030" algn="just">
              <a:spcAft>
                <a:spcPts val="0"/>
              </a:spcAft>
            </a:pPr>
            <a:r>
              <a:rPr lang="pl-PL" i="1" dirty="0">
                <a:latin typeface="Times New Roman" panose="02020603050405020304" pitchFamily="18" charset="0"/>
                <a:ea typeface="Times New Roman" panose="02020603050405020304" pitchFamily="18" charset="0"/>
              </a:rPr>
              <a:t>Ogólny (makroekonomiczny) pomiar gospodarki ukazuje przede wszystkim globalną (ogólną, zagregowaną) wielkość efektów wytwórczych w danej gospodarce, w przyjętej jednostce czasu - na ogół dotyczy ona 1 roku. Dzięki niemu uzyskuje się możliwość obserwacji ogólnych procesów gospodarczych i konfrontowania ich z wcześniej przyjętymi celami polityki ekonomicznej państwa.</a:t>
            </a:r>
          </a:p>
        </p:txBody>
      </p:sp>
    </p:spTree>
    <p:extLst>
      <p:ext uri="{BB962C8B-B14F-4D97-AF65-F5344CB8AC3E}">
        <p14:creationId xmlns:p14="http://schemas.microsoft.com/office/powerpoint/2010/main" val="2770663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7D258910-1446-9141-95F5-3B1BCE6D43F6}"/>
              </a:ext>
            </a:extLst>
          </p:cNvPr>
          <p:cNvSpPr/>
          <p:nvPr/>
        </p:nvSpPr>
        <p:spPr>
          <a:xfrm>
            <a:off x="325464" y="363623"/>
            <a:ext cx="11654726" cy="646331"/>
          </a:xfrm>
          <a:prstGeom prst="rect">
            <a:avLst/>
          </a:prstGeom>
        </p:spPr>
        <p:txBody>
          <a:bodyPr wrap="square">
            <a:spAutoFit/>
          </a:bodyPr>
          <a:lstStyle/>
          <a:p>
            <a:pPr algn="just"/>
            <a:r>
              <a:rPr lang="pl-PL" dirty="0">
                <a:latin typeface="Helvetica" pitchFamily="2" charset="0"/>
              </a:rPr>
              <a:t>Szerszym odzwierciedleniem wartości produktu społecznego uzyskanego w ciągu jednego roku jest produkt narodowy brutto.</a:t>
            </a:r>
            <a:endParaRPr lang="pl-PL" dirty="0">
              <a:effectLst/>
              <a:latin typeface="Helvetica" pitchFamily="2" charset="0"/>
            </a:endParaRPr>
          </a:p>
        </p:txBody>
      </p:sp>
      <p:pic>
        <p:nvPicPr>
          <p:cNvPr id="6" name="Obraz 5">
            <a:extLst>
              <a:ext uri="{FF2B5EF4-FFF2-40B4-BE49-F238E27FC236}">
                <a16:creationId xmlns:a16="http://schemas.microsoft.com/office/drawing/2014/main" id="{D154C154-A0C5-EB41-90BE-334D18251FC0}"/>
              </a:ext>
            </a:extLst>
          </p:cNvPr>
          <p:cNvPicPr>
            <a:picLocks noChangeAspect="1"/>
          </p:cNvPicPr>
          <p:nvPr/>
        </p:nvPicPr>
        <p:blipFill>
          <a:blip r:embed="rId2"/>
          <a:stretch>
            <a:fillRect/>
          </a:stretch>
        </p:blipFill>
        <p:spPr>
          <a:xfrm>
            <a:off x="952500" y="919350"/>
            <a:ext cx="10287000" cy="2260600"/>
          </a:xfrm>
          <a:prstGeom prst="rect">
            <a:avLst/>
          </a:prstGeom>
        </p:spPr>
      </p:pic>
      <p:pic>
        <p:nvPicPr>
          <p:cNvPr id="8" name="Obraz 7">
            <a:extLst>
              <a:ext uri="{FF2B5EF4-FFF2-40B4-BE49-F238E27FC236}">
                <a16:creationId xmlns:a16="http://schemas.microsoft.com/office/drawing/2014/main" id="{5714138F-2D6A-EE4B-9679-8735A8F0F191}"/>
              </a:ext>
            </a:extLst>
          </p:cNvPr>
          <p:cNvPicPr>
            <a:picLocks noChangeAspect="1"/>
          </p:cNvPicPr>
          <p:nvPr/>
        </p:nvPicPr>
        <p:blipFill>
          <a:blip r:embed="rId3"/>
          <a:stretch>
            <a:fillRect/>
          </a:stretch>
        </p:blipFill>
        <p:spPr>
          <a:xfrm>
            <a:off x="1288833" y="3328045"/>
            <a:ext cx="9893300" cy="3022600"/>
          </a:xfrm>
          <a:prstGeom prst="rect">
            <a:avLst/>
          </a:prstGeom>
        </p:spPr>
      </p:pic>
    </p:spTree>
    <p:extLst>
      <p:ext uri="{BB962C8B-B14F-4D97-AF65-F5344CB8AC3E}">
        <p14:creationId xmlns:p14="http://schemas.microsoft.com/office/powerpoint/2010/main" val="3585027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479993D5-3449-8249-9764-31E787FE1461}"/>
              </a:ext>
            </a:extLst>
          </p:cNvPr>
          <p:cNvSpPr/>
          <p:nvPr/>
        </p:nvSpPr>
        <p:spPr>
          <a:xfrm>
            <a:off x="464949" y="263999"/>
            <a:ext cx="11282765" cy="1477328"/>
          </a:xfrm>
          <a:prstGeom prst="rect">
            <a:avLst/>
          </a:prstGeom>
        </p:spPr>
        <p:txBody>
          <a:bodyPr wrap="square">
            <a:spAutoFit/>
          </a:bodyPr>
          <a:lstStyle/>
          <a:p>
            <a:pPr algn="just"/>
            <a:r>
              <a:rPr lang="pl-PL" dirty="0">
                <a:latin typeface="Arial" panose="020B0604020202020204" pitchFamily="34" charset="0"/>
                <a:cs typeface="Arial" panose="020B0604020202020204" pitchFamily="34" charset="0"/>
              </a:rPr>
              <a:t>Uwzględnia wiec on przepływ kapitałów pomiędzy krajami. </a:t>
            </a:r>
          </a:p>
          <a:p>
            <a:pPr algn="just"/>
            <a:r>
              <a:rPr lang="pl-PL" dirty="0">
                <a:latin typeface="Arial" panose="020B0604020202020204" pitchFamily="34" charset="0"/>
                <a:cs typeface="Arial" panose="020B0604020202020204" pitchFamily="34" charset="0"/>
              </a:rPr>
              <a:t>Na przykład: funkcjonujące w Polsce przedsiębiorstwa, których właścicielami są podmioty zagraniczne, swoje dochody, umniejszone o płatności na rzecz budżetu państwa (podatki) i o inne zobowiązania, przekazują do własnego kraju i w ten sposób przyczyniają się do zwiększenia jego produktu narodowego brutto. Analogiczna sytuacja występuje w wypadku polskich właścicieli inwestujących za granicami naszego kraju.</a:t>
            </a:r>
            <a:endParaRPr lang="pl-PL" dirty="0">
              <a:effectLst/>
              <a:latin typeface="Arial" panose="020B0604020202020204" pitchFamily="34" charset="0"/>
              <a:cs typeface="Arial" panose="020B0604020202020204" pitchFamily="34" charset="0"/>
            </a:endParaRPr>
          </a:p>
        </p:txBody>
      </p:sp>
      <p:sp>
        <p:nvSpPr>
          <p:cNvPr id="3" name="Prostokąt 2">
            <a:extLst>
              <a:ext uri="{FF2B5EF4-FFF2-40B4-BE49-F238E27FC236}">
                <a16:creationId xmlns:a16="http://schemas.microsoft.com/office/drawing/2014/main" id="{97A6D20F-C9FE-3C44-A30E-8D09DA02EA8E}"/>
              </a:ext>
            </a:extLst>
          </p:cNvPr>
          <p:cNvSpPr/>
          <p:nvPr/>
        </p:nvSpPr>
        <p:spPr>
          <a:xfrm>
            <a:off x="464949" y="1756825"/>
            <a:ext cx="11411916" cy="3139321"/>
          </a:xfrm>
          <a:prstGeom prst="rect">
            <a:avLst/>
          </a:prstGeom>
        </p:spPr>
        <p:txBody>
          <a:bodyPr wrap="square">
            <a:spAutoFit/>
          </a:bodyPr>
          <a:lstStyle/>
          <a:p>
            <a:pPr algn="just"/>
            <a:r>
              <a:rPr lang="pl-PL" dirty="0">
                <a:latin typeface="Arial" panose="020B0604020202020204" pitchFamily="34" charset="0"/>
                <a:cs typeface="Arial" panose="020B0604020202020204" pitchFamily="34" charset="0"/>
              </a:rPr>
              <a:t>Przedstawione mierniki gospodarki zakładają, że zasoby wykorzystywane w procesach wytwórczych nie ulegają zużyciu, co jest dużym uproszczeniem. W praktyce bowiem wykorzystywane w produkcji maszyny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i urządzenia podlegają systematycznemu zużyciu fizycznemu, np. ścierają się ich łożyska, na skutek zmęczenia materiału następują pęknięcia, złamania. Zużywają się także ekonomiczne, czyli staja się przestarzałe pod względem wydajności, dokładności czy energochłonności w porównaniu z tego samego rodzaju maszynami nowszej generacji, pomimo ze technicznie są jeszcze sprawne.</a:t>
            </a:r>
          </a:p>
          <a:p>
            <a:pPr algn="just"/>
            <a:r>
              <a:rPr lang="pl-PL" dirty="0">
                <a:latin typeface="Arial" panose="020B0604020202020204" pitchFamily="34" charset="0"/>
                <a:cs typeface="Arial" panose="020B0604020202020204" pitchFamily="34" charset="0"/>
              </a:rPr>
              <a:t>Zużycie części zasobów (maszyn, urządzeń, budynków, budowli itp.) w procesie tworzenia wartości dodanej nazywane jest amortyzacja. A zatem odzwierciedla ona tę cześć wytworzonej w gospodarce ogólnej wartości dodanej, która przeznaczona jest na odtworzenie zużytych w procesie jej tworzenia części czynników produkcji. Tym samym nie może być przeznaczona na wydatki konsumpcyjne i inwestycje, a wiec gdy odejmiemy ja od produktu narodowego brutto, to otrzymamy produkt narodowy netto*.</a:t>
            </a:r>
            <a:endParaRPr lang="pl-PL" dirty="0">
              <a:effectLst/>
              <a:latin typeface="Arial" panose="020B0604020202020204" pitchFamily="34" charset="0"/>
              <a:cs typeface="Arial" panose="020B0604020202020204" pitchFamily="34" charset="0"/>
            </a:endParaRPr>
          </a:p>
        </p:txBody>
      </p:sp>
      <p:pic>
        <p:nvPicPr>
          <p:cNvPr id="5" name="Obraz 4">
            <a:extLst>
              <a:ext uri="{FF2B5EF4-FFF2-40B4-BE49-F238E27FC236}">
                <a16:creationId xmlns:a16="http://schemas.microsoft.com/office/drawing/2014/main" id="{EF3212E0-F40D-3748-95F3-EA9764C450C6}"/>
              </a:ext>
            </a:extLst>
          </p:cNvPr>
          <p:cNvPicPr>
            <a:picLocks noChangeAspect="1"/>
          </p:cNvPicPr>
          <p:nvPr/>
        </p:nvPicPr>
        <p:blipFill>
          <a:blip r:embed="rId2"/>
          <a:stretch>
            <a:fillRect/>
          </a:stretch>
        </p:blipFill>
        <p:spPr>
          <a:xfrm>
            <a:off x="977900" y="5106581"/>
            <a:ext cx="10236200" cy="1511300"/>
          </a:xfrm>
          <a:prstGeom prst="rect">
            <a:avLst/>
          </a:prstGeom>
        </p:spPr>
      </p:pic>
    </p:spTree>
    <p:extLst>
      <p:ext uri="{BB962C8B-B14F-4D97-AF65-F5344CB8AC3E}">
        <p14:creationId xmlns:p14="http://schemas.microsoft.com/office/powerpoint/2010/main" val="3545967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A6986F87-C21D-ED4D-BDF0-477662637E8B}"/>
              </a:ext>
            </a:extLst>
          </p:cNvPr>
          <p:cNvSpPr/>
          <p:nvPr/>
        </p:nvSpPr>
        <p:spPr>
          <a:xfrm>
            <a:off x="480447" y="608904"/>
            <a:ext cx="11282767" cy="2031325"/>
          </a:xfrm>
          <a:prstGeom prst="rect">
            <a:avLst/>
          </a:prstGeom>
        </p:spPr>
        <p:txBody>
          <a:bodyPr wrap="square">
            <a:spAutoFit/>
          </a:bodyPr>
          <a:lstStyle/>
          <a:p>
            <a:pPr algn="just"/>
            <a:r>
              <a:rPr lang="pl-PL" dirty="0">
                <a:latin typeface="Arial" panose="020B0604020202020204" pitchFamily="34" charset="0"/>
                <a:cs typeface="Arial" panose="020B0604020202020204" pitchFamily="34" charset="0"/>
              </a:rPr>
              <a:t>Wyliczona w ten sposób wielkość produktu narodowego netto nie jest jednak wolna od wpływu decyzji administracyjnych państwa, bowiem w cenach stosowanych do wyliczenia tego miernika zawarte są podatki pośrednie (podatek od towarów i usług – VAT, podatek akcyzowy, itd.), które ustala państwo. A zatem może ono poprzez zmianę stawek podatkowych wpływać na wielkość tego miernika.</a:t>
            </a:r>
          </a:p>
          <a:p>
            <a:pPr algn="just"/>
            <a:r>
              <a:rPr lang="pl-PL" dirty="0">
                <a:latin typeface="Arial" panose="020B0604020202020204" pitchFamily="34" charset="0"/>
                <a:cs typeface="Arial" panose="020B0604020202020204" pitchFamily="34" charset="0"/>
              </a:rPr>
              <a:t>Aby wyłączyć państwo z możliwości administracyjnego oddziaływania na wielkość PNN, odejmuje się od niej wielkość podatków pośrednich. W rezultacie otrzymujemy produkt narodowy netto w cenach czynników produkcji, czyli dochód narodowy.</a:t>
            </a:r>
            <a:endParaRPr lang="pl-PL" dirty="0">
              <a:effectLst/>
              <a:latin typeface="Arial" panose="020B0604020202020204" pitchFamily="34" charset="0"/>
              <a:cs typeface="Arial" panose="020B0604020202020204" pitchFamily="34" charset="0"/>
            </a:endParaRPr>
          </a:p>
        </p:txBody>
      </p:sp>
      <p:pic>
        <p:nvPicPr>
          <p:cNvPr id="6" name="Obraz 5">
            <a:extLst>
              <a:ext uri="{FF2B5EF4-FFF2-40B4-BE49-F238E27FC236}">
                <a16:creationId xmlns:a16="http://schemas.microsoft.com/office/drawing/2014/main" id="{E225A5E3-A233-B44F-BE05-24168BD05A05}"/>
              </a:ext>
            </a:extLst>
          </p:cNvPr>
          <p:cNvPicPr>
            <a:picLocks noChangeAspect="1"/>
          </p:cNvPicPr>
          <p:nvPr/>
        </p:nvPicPr>
        <p:blipFill>
          <a:blip r:embed="rId2"/>
          <a:stretch>
            <a:fillRect/>
          </a:stretch>
        </p:blipFill>
        <p:spPr>
          <a:xfrm>
            <a:off x="965200" y="2781623"/>
            <a:ext cx="10261600" cy="1790700"/>
          </a:xfrm>
          <a:prstGeom prst="rect">
            <a:avLst/>
          </a:prstGeom>
        </p:spPr>
      </p:pic>
      <p:sp>
        <p:nvSpPr>
          <p:cNvPr id="7" name="Prostokąt 6">
            <a:extLst>
              <a:ext uri="{FF2B5EF4-FFF2-40B4-BE49-F238E27FC236}">
                <a16:creationId xmlns:a16="http://schemas.microsoft.com/office/drawing/2014/main" id="{F7F20263-8580-9B44-85C5-4F037A7E5186}"/>
              </a:ext>
            </a:extLst>
          </p:cNvPr>
          <p:cNvSpPr/>
          <p:nvPr/>
        </p:nvSpPr>
        <p:spPr>
          <a:xfrm>
            <a:off x="480447" y="4796726"/>
            <a:ext cx="11282767" cy="646331"/>
          </a:xfrm>
          <a:prstGeom prst="rect">
            <a:avLst/>
          </a:prstGeom>
        </p:spPr>
        <p:txBody>
          <a:bodyPr wrap="square">
            <a:spAutoFit/>
          </a:bodyPr>
          <a:lstStyle/>
          <a:p>
            <a:pPr>
              <a:spcAft>
                <a:spcPts val="0"/>
              </a:spcAft>
            </a:pPr>
            <a:r>
              <a:rPr lang="pl-PL" b="1" dirty="0">
                <a:solidFill>
                  <a:srgbClr val="000000"/>
                </a:solidFill>
                <a:latin typeface="Arial" panose="020B0604020202020204" pitchFamily="34" charset="0"/>
                <a:ea typeface="Times New Roman" panose="02020603050405020304" pitchFamily="18" charset="0"/>
                <a:cs typeface="Arial" panose="020B0604020202020204" pitchFamily="34" charset="0"/>
              </a:rPr>
              <a:t>Dochód narodowy – DN to również</a:t>
            </a:r>
            <a:r>
              <a:rPr lang="pl-PL"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l-PL" b="1" dirty="0">
                <a:latin typeface="Arial" panose="020B0604020202020204" pitchFamily="34" charset="0"/>
                <a:ea typeface="Times New Roman" panose="02020603050405020304" pitchFamily="18" charset="0"/>
                <a:cs typeface="Arial" panose="020B0604020202020204" pitchFamily="34" charset="0"/>
              </a:rPr>
              <a:t>suma ogólnych dochodów obywateli danego kraju z udzielonych czynników produkcji.</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7500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22D2376F-7A55-F548-B7CE-5E6EF128E3C1}"/>
              </a:ext>
            </a:extLst>
          </p:cNvPr>
          <p:cNvSpPr/>
          <p:nvPr/>
        </p:nvSpPr>
        <p:spPr>
          <a:xfrm>
            <a:off x="454616" y="720672"/>
            <a:ext cx="11282767" cy="646331"/>
          </a:xfrm>
          <a:prstGeom prst="rect">
            <a:avLst/>
          </a:prstGeom>
        </p:spPr>
        <p:txBody>
          <a:bodyPr wrap="square">
            <a:spAutoFit/>
          </a:bodyPr>
          <a:lstStyle/>
          <a:p>
            <a:pPr algn="just">
              <a:spcAft>
                <a:spcPts val="0"/>
              </a:spcAft>
            </a:pPr>
            <a:r>
              <a:rPr lang="pl-PL" b="1" dirty="0">
                <a:solidFill>
                  <a:srgbClr val="000000"/>
                </a:solidFill>
                <a:latin typeface="Arial" panose="020B0604020202020204" pitchFamily="34" charset="0"/>
                <a:ea typeface="Times New Roman" panose="02020603050405020304" pitchFamily="18" charset="0"/>
                <a:cs typeface="Arial" panose="020B0604020202020204" pitchFamily="34" charset="0"/>
              </a:rPr>
              <a:t>Dochód narodowy – DN to również</a:t>
            </a:r>
            <a:r>
              <a:rPr lang="pl-PL"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l-PL" b="1" dirty="0">
                <a:latin typeface="Arial" panose="020B0604020202020204" pitchFamily="34" charset="0"/>
                <a:ea typeface="Times New Roman" panose="02020603050405020304" pitchFamily="18" charset="0"/>
                <a:cs typeface="Arial" panose="020B0604020202020204" pitchFamily="34" charset="0"/>
              </a:rPr>
              <a:t>suma ogólnych dochodów obywateli danego kraju z udzielonych czynników produkcji.</a:t>
            </a:r>
            <a:endParaRPr lang="pl-PL" dirty="0">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3914930F-3FA3-7845-8D06-F01E6A60F140}"/>
              </a:ext>
            </a:extLst>
          </p:cNvPr>
          <p:cNvPicPr>
            <a:picLocks noChangeAspect="1"/>
          </p:cNvPicPr>
          <p:nvPr/>
        </p:nvPicPr>
        <p:blipFill>
          <a:blip r:embed="rId2"/>
          <a:stretch>
            <a:fillRect/>
          </a:stretch>
        </p:blipFill>
        <p:spPr>
          <a:xfrm>
            <a:off x="1289050" y="1782735"/>
            <a:ext cx="9613900" cy="4470400"/>
          </a:xfrm>
          <a:prstGeom prst="rect">
            <a:avLst/>
          </a:prstGeom>
        </p:spPr>
      </p:pic>
    </p:spTree>
    <p:extLst>
      <p:ext uri="{BB962C8B-B14F-4D97-AF65-F5344CB8AC3E}">
        <p14:creationId xmlns:p14="http://schemas.microsoft.com/office/powerpoint/2010/main" val="842233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1">
            <a:extLst>
              <a:ext uri="{FF2B5EF4-FFF2-40B4-BE49-F238E27FC236}">
                <a16:creationId xmlns:a16="http://schemas.microsoft.com/office/drawing/2014/main" id="{6DF90E1C-CB01-0C4B-8FA9-44BB1ADD2864}"/>
              </a:ext>
            </a:extLst>
          </p:cNvPr>
          <p:cNvSpPr txBox="1">
            <a:spLocks/>
          </p:cNvSpPr>
          <p:nvPr/>
        </p:nvSpPr>
        <p:spPr>
          <a:xfrm>
            <a:off x="1891157" y="459517"/>
            <a:ext cx="10079179" cy="66852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l-PL" sz="4400" b="1" dirty="0"/>
              <a:t>Ogólny pomiar gospodarki </a:t>
            </a:r>
          </a:p>
        </p:txBody>
      </p:sp>
      <p:pic>
        <p:nvPicPr>
          <p:cNvPr id="11" name="Obraz 10">
            <a:extLst>
              <a:ext uri="{FF2B5EF4-FFF2-40B4-BE49-F238E27FC236}">
                <a16:creationId xmlns:a16="http://schemas.microsoft.com/office/drawing/2014/main" id="{4BB26D93-A23D-7145-9E27-3576C161CD1D}"/>
              </a:ext>
            </a:extLst>
          </p:cNvPr>
          <p:cNvPicPr>
            <a:picLocks noChangeAspect="1"/>
          </p:cNvPicPr>
          <p:nvPr/>
        </p:nvPicPr>
        <p:blipFill>
          <a:blip r:embed="rId2"/>
          <a:stretch>
            <a:fillRect/>
          </a:stretch>
        </p:blipFill>
        <p:spPr>
          <a:xfrm>
            <a:off x="3850104" y="1044960"/>
            <a:ext cx="6241715" cy="3554699"/>
          </a:xfrm>
          <a:prstGeom prst="rect">
            <a:avLst/>
          </a:prstGeom>
        </p:spPr>
      </p:pic>
      <p:sp>
        <p:nvSpPr>
          <p:cNvPr id="2" name="Prostokąt 1">
            <a:extLst>
              <a:ext uri="{FF2B5EF4-FFF2-40B4-BE49-F238E27FC236}">
                <a16:creationId xmlns:a16="http://schemas.microsoft.com/office/drawing/2014/main" id="{8C1D81EF-0EDA-2D43-AEDC-263E7BC365F3}"/>
              </a:ext>
            </a:extLst>
          </p:cNvPr>
          <p:cNvSpPr/>
          <p:nvPr/>
        </p:nvSpPr>
        <p:spPr>
          <a:xfrm>
            <a:off x="2022524" y="4816297"/>
            <a:ext cx="9947812" cy="1200329"/>
          </a:xfrm>
          <a:prstGeom prst="rect">
            <a:avLst/>
          </a:prstGeom>
        </p:spPr>
        <p:txBody>
          <a:bodyPr wrap="square">
            <a:spAutoFit/>
          </a:bodyPr>
          <a:lstStyle/>
          <a:p>
            <a:pPr marL="240030" algn="just">
              <a:spcAft>
                <a:spcPts val="0"/>
              </a:spcAft>
            </a:pPr>
            <a:r>
              <a:rPr lang="pl-PL" i="1" dirty="0">
                <a:latin typeface="Times New Roman" panose="02020603050405020304" pitchFamily="18" charset="0"/>
                <a:ea typeface="Times New Roman" panose="02020603050405020304" pitchFamily="18" charset="0"/>
              </a:rPr>
              <a:t>Ogólny (makroekonomiczny) pomiar gospodarki ukazuje przede wszystkim globalną (ogólną, zagregowaną) wielkość efektów wytwórczych w danej gospodarce, w przyjętej jednostce czasu - na ogół dotyczy ona 1 roku. Dzięki niemu uzyskuje się możliwość obserwacji ogólnych procesów gospodarczych i konfrontowania ich z wcześniej przyjętymi celami polityki ekonomicznej państwa.</a:t>
            </a:r>
          </a:p>
        </p:txBody>
      </p:sp>
    </p:spTree>
    <p:extLst>
      <p:ext uri="{BB962C8B-B14F-4D97-AF65-F5344CB8AC3E}">
        <p14:creationId xmlns:p14="http://schemas.microsoft.com/office/powerpoint/2010/main" val="2934002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B31EA98-100C-2746-BE76-5D3A5F970311}"/>
              </a:ext>
            </a:extLst>
          </p:cNvPr>
          <p:cNvSpPr/>
          <p:nvPr/>
        </p:nvSpPr>
        <p:spPr>
          <a:xfrm>
            <a:off x="409074" y="1102670"/>
            <a:ext cx="11373851" cy="2308324"/>
          </a:xfrm>
          <a:prstGeom prst="rect">
            <a:avLst/>
          </a:prstGeom>
        </p:spPr>
        <p:txBody>
          <a:bodyPr wrap="square">
            <a:spAutoFit/>
          </a:bodyPr>
          <a:lstStyle/>
          <a:p>
            <a:pPr algn="just"/>
            <a:r>
              <a:rPr lang="pl-PL" dirty="0">
                <a:latin typeface="Arial" panose="020B0604020202020204" pitchFamily="34" charset="0"/>
                <a:cs typeface="Arial" panose="020B0604020202020204" pitchFamily="34" charset="0"/>
              </a:rPr>
              <a:t>W każdej gospodarce, co wcześniej zaznaczono w przedstawionych modelach, występują dwa podstawowe strumienie:</a:t>
            </a:r>
          </a:p>
          <a:p>
            <a:pPr algn="just"/>
            <a:r>
              <a:rPr lang="pl-PL" dirty="0">
                <a:latin typeface="Arial" panose="020B0604020202020204" pitchFamily="34" charset="0"/>
                <a:cs typeface="Arial" panose="020B0604020202020204" pitchFamily="34" charset="0"/>
              </a:rPr>
              <a:t>– strumień pieniądza, odzwierciedlający wielkość dokonywanych w całej gospodarce zakupów dóbr przez konsumentów, producentów, państwo i zagranice lub też wielkość uzyskiwanych przez te podmioty dochodów</a:t>
            </a:r>
          </a:p>
          <a:p>
            <a:pPr algn="just"/>
            <a:r>
              <a:rPr lang="pl-PL" dirty="0">
                <a:latin typeface="Arial" panose="020B0604020202020204" pitchFamily="34" charset="0"/>
                <a:cs typeface="Arial" panose="020B0604020202020204" pitchFamily="34" charset="0"/>
              </a:rPr>
              <a:t>z tytułu pracy i własności;</a:t>
            </a:r>
          </a:p>
          <a:p>
            <a:pPr algn="just"/>
            <a:r>
              <a:rPr lang="pl-PL" dirty="0">
                <a:latin typeface="Arial" panose="020B0604020202020204" pitchFamily="34" charset="0"/>
                <a:cs typeface="Arial" panose="020B0604020202020204" pitchFamily="34" charset="0"/>
              </a:rPr>
              <a:t>– strumień rzeczowy, odzwierciedlający ilość (przy uwzględnieniu cen – wartość) dóbr finalnych (dóbr niepodlegających dalszemu przetworzeniu) wytworzonych i świadczonych w całej gospodarce z krajowych czynników produkcji.</a:t>
            </a:r>
            <a:endParaRPr lang="pl-PL" dirty="0">
              <a:effectLst/>
              <a:latin typeface="Arial" panose="020B0604020202020204" pitchFamily="34" charset="0"/>
              <a:cs typeface="Arial" panose="020B0604020202020204" pitchFamily="34" charset="0"/>
            </a:endParaRPr>
          </a:p>
        </p:txBody>
      </p:sp>
      <p:sp>
        <p:nvSpPr>
          <p:cNvPr id="3" name="Prostokąt 2">
            <a:extLst>
              <a:ext uri="{FF2B5EF4-FFF2-40B4-BE49-F238E27FC236}">
                <a16:creationId xmlns:a16="http://schemas.microsoft.com/office/drawing/2014/main" id="{48C638EF-3E77-D84A-8BCA-4977CC29A6BF}"/>
              </a:ext>
            </a:extLst>
          </p:cNvPr>
          <p:cNvSpPr/>
          <p:nvPr/>
        </p:nvSpPr>
        <p:spPr>
          <a:xfrm>
            <a:off x="409074" y="3563131"/>
            <a:ext cx="11373851" cy="1754326"/>
          </a:xfrm>
          <a:prstGeom prst="rect">
            <a:avLst/>
          </a:prstGeom>
        </p:spPr>
        <p:txBody>
          <a:bodyPr wrap="square">
            <a:spAutoFit/>
          </a:bodyPr>
          <a:lstStyle/>
          <a:p>
            <a:pPr algn="just"/>
            <a:r>
              <a:rPr lang="pl-PL" dirty="0">
                <a:latin typeface="Arial" panose="020B0604020202020204" pitchFamily="34" charset="0"/>
                <a:cs typeface="Arial" panose="020B0604020202020204" pitchFamily="34" charset="0"/>
              </a:rPr>
              <a:t>Pomiar zmian wielkości tych strumieni ma szczególne znaczenie dla wszystkich podmiotów: dla państwa – bowiem odzwierciedla skuteczność prowadzonej przez rząd polityki gospodarczej, czyli działań polegających miedzy innymi na kształtowaniu wielkości tych strumieni; dla konsumentów – bowiem odzwierciedla w skali całej gospodarki wielkość zmian dokonywanej przez nich konsumpcji bieżącej i oszczędności; dla producentów – bowiem odzwierciedla w skali całej gospodarki wielkość zmian realizowanej działalności wytwórczej i handlowej.</a:t>
            </a:r>
            <a:endParaRPr lang="pl-PL"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017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58E94ACA-6D80-0D49-908D-7E8EADB63C26}"/>
              </a:ext>
            </a:extLst>
          </p:cNvPr>
          <p:cNvSpPr/>
          <p:nvPr/>
        </p:nvSpPr>
        <p:spPr>
          <a:xfrm>
            <a:off x="385010" y="441754"/>
            <a:ext cx="11421979" cy="1323439"/>
          </a:xfrm>
          <a:prstGeom prst="rect">
            <a:avLst/>
          </a:prstGeom>
        </p:spPr>
        <p:txBody>
          <a:bodyPr wrap="square">
            <a:spAutoFit/>
          </a:bodyPr>
          <a:lstStyle/>
          <a:p>
            <a:pPr algn="just"/>
            <a:r>
              <a:rPr lang="pl-PL" dirty="0">
                <a:latin typeface="Arial" panose="020B0604020202020204" pitchFamily="34" charset="0"/>
                <a:cs typeface="Arial" panose="020B0604020202020204" pitchFamily="34" charset="0"/>
              </a:rPr>
              <a:t>Produkt krajowy brutto, zgodnie z wcześniej prezentowanymi modelami gospodarki rynkowej, wyraża:</a:t>
            </a:r>
          </a:p>
          <a:p>
            <a:pPr algn="just"/>
            <a:endParaRPr lang="pl-PL" sz="800" dirty="0">
              <a:latin typeface="Arial" panose="020B0604020202020204" pitchFamily="34" charset="0"/>
              <a:cs typeface="Arial" panose="020B0604020202020204" pitchFamily="34" charset="0"/>
            </a:endParaRPr>
          </a:p>
          <a:p>
            <a:pPr marL="400050" indent="-400050" algn="just">
              <a:buAutoNum type="romanUcPeriod"/>
            </a:pPr>
            <a:r>
              <a:rPr lang="pl-PL" b="1" dirty="0">
                <a:latin typeface="Arial" panose="020B0604020202020204" pitchFamily="34" charset="0"/>
                <a:cs typeface="Arial" panose="020B0604020202020204" pitchFamily="34" charset="0"/>
              </a:rPr>
              <a:t>Sumę ogólnych wydatków na dobra finalne (nie podlegające dalszemu przetworzeniu), wytworzone </a:t>
            </a:r>
            <a:br>
              <a:rPr lang="pl-PL" b="1" dirty="0">
                <a:latin typeface="Arial" panose="020B0604020202020204" pitchFamily="34" charset="0"/>
                <a:cs typeface="Arial" panose="020B0604020202020204" pitchFamily="34" charset="0"/>
              </a:rPr>
            </a:br>
            <a:r>
              <a:rPr lang="pl-PL" b="1" dirty="0">
                <a:latin typeface="Arial" panose="020B0604020202020204" pitchFamily="34" charset="0"/>
                <a:cs typeface="Arial" panose="020B0604020202020204" pitchFamily="34" charset="0"/>
              </a:rPr>
              <a:t>i świadczone w gospodarce w ciągu jednego roku, dokonanych przez konsumentów, producentów </a:t>
            </a:r>
            <a:br>
              <a:rPr lang="pl-PL" b="1" dirty="0">
                <a:latin typeface="Arial" panose="020B0604020202020204" pitchFamily="34" charset="0"/>
                <a:cs typeface="Arial" panose="020B0604020202020204" pitchFamily="34" charset="0"/>
              </a:rPr>
            </a:br>
            <a:r>
              <a:rPr lang="pl-PL" b="1" dirty="0">
                <a:latin typeface="Arial" panose="020B0604020202020204" pitchFamily="34" charset="0"/>
                <a:cs typeface="Arial" panose="020B0604020202020204" pitchFamily="34" charset="0"/>
              </a:rPr>
              <a:t>i państwo. </a:t>
            </a:r>
            <a:r>
              <a:rPr lang="pl-PL" dirty="0">
                <a:latin typeface="Arial" panose="020B0604020202020204" pitchFamily="34" charset="0"/>
                <a:cs typeface="Arial" panose="020B0604020202020204" pitchFamily="34" charset="0"/>
              </a:rPr>
              <a:t>Jest to tzw. metoda wydatkowa liczenia PKB.</a:t>
            </a:r>
          </a:p>
        </p:txBody>
      </p:sp>
      <p:pic>
        <p:nvPicPr>
          <p:cNvPr id="5" name="Obraz 4">
            <a:extLst>
              <a:ext uri="{FF2B5EF4-FFF2-40B4-BE49-F238E27FC236}">
                <a16:creationId xmlns:a16="http://schemas.microsoft.com/office/drawing/2014/main" id="{FB12A2B7-87A7-6D4B-A729-699D42E93BAE}"/>
              </a:ext>
            </a:extLst>
          </p:cNvPr>
          <p:cNvPicPr>
            <a:picLocks noChangeAspect="1"/>
          </p:cNvPicPr>
          <p:nvPr/>
        </p:nvPicPr>
        <p:blipFill>
          <a:blip r:embed="rId3"/>
          <a:stretch>
            <a:fillRect/>
          </a:stretch>
        </p:blipFill>
        <p:spPr>
          <a:xfrm>
            <a:off x="1205635" y="1753600"/>
            <a:ext cx="10036541" cy="5040232"/>
          </a:xfrm>
          <a:prstGeom prst="rect">
            <a:avLst/>
          </a:prstGeom>
        </p:spPr>
      </p:pic>
    </p:spTree>
    <p:extLst>
      <p:ext uri="{BB962C8B-B14F-4D97-AF65-F5344CB8AC3E}">
        <p14:creationId xmlns:p14="http://schemas.microsoft.com/office/powerpoint/2010/main" val="3329509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2F3FED4-2043-B442-A962-541CABD02AAE}"/>
              </a:ext>
            </a:extLst>
          </p:cNvPr>
          <p:cNvPicPr>
            <a:picLocks noChangeAspect="1"/>
          </p:cNvPicPr>
          <p:nvPr/>
        </p:nvPicPr>
        <p:blipFill>
          <a:blip r:embed="rId2"/>
          <a:stretch>
            <a:fillRect/>
          </a:stretch>
        </p:blipFill>
        <p:spPr>
          <a:xfrm>
            <a:off x="374650" y="209550"/>
            <a:ext cx="11442700" cy="6438900"/>
          </a:xfrm>
          <a:prstGeom prst="rect">
            <a:avLst/>
          </a:prstGeom>
        </p:spPr>
      </p:pic>
    </p:spTree>
    <p:extLst>
      <p:ext uri="{BB962C8B-B14F-4D97-AF65-F5344CB8AC3E}">
        <p14:creationId xmlns:p14="http://schemas.microsoft.com/office/powerpoint/2010/main" val="1309046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A1D5FACA-496A-5B48-9B5B-074694037A23}"/>
              </a:ext>
            </a:extLst>
          </p:cNvPr>
          <p:cNvPicPr>
            <a:picLocks noChangeAspect="1"/>
          </p:cNvPicPr>
          <p:nvPr/>
        </p:nvPicPr>
        <p:blipFill>
          <a:blip r:embed="rId2"/>
          <a:stretch>
            <a:fillRect/>
          </a:stretch>
        </p:blipFill>
        <p:spPr>
          <a:xfrm>
            <a:off x="2743200" y="213361"/>
            <a:ext cx="7213166" cy="6407150"/>
          </a:xfrm>
          <a:prstGeom prst="rect">
            <a:avLst/>
          </a:prstGeom>
        </p:spPr>
      </p:pic>
    </p:spTree>
    <p:extLst>
      <p:ext uri="{BB962C8B-B14F-4D97-AF65-F5344CB8AC3E}">
        <p14:creationId xmlns:p14="http://schemas.microsoft.com/office/powerpoint/2010/main" val="2180347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18D4459A-D61D-6F41-BE8E-24C20C825E2D}"/>
              </a:ext>
            </a:extLst>
          </p:cNvPr>
          <p:cNvPicPr>
            <a:picLocks noChangeAspect="1"/>
          </p:cNvPicPr>
          <p:nvPr/>
        </p:nvPicPr>
        <p:blipFill>
          <a:blip r:embed="rId2"/>
          <a:stretch>
            <a:fillRect/>
          </a:stretch>
        </p:blipFill>
        <p:spPr>
          <a:xfrm>
            <a:off x="714994" y="987235"/>
            <a:ext cx="10899108" cy="4846320"/>
          </a:xfrm>
          <a:prstGeom prst="rect">
            <a:avLst/>
          </a:prstGeom>
        </p:spPr>
      </p:pic>
    </p:spTree>
    <p:extLst>
      <p:ext uri="{BB962C8B-B14F-4D97-AF65-F5344CB8AC3E}">
        <p14:creationId xmlns:p14="http://schemas.microsoft.com/office/powerpoint/2010/main" val="3217976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C279998-393F-A345-9964-ADD5BBE18327}"/>
              </a:ext>
            </a:extLst>
          </p:cNvPr>
          <p:cNvPicPr>
            <a:picLocks noChangeAspect="1"/>
          </p:cNvPicPr>
          <p:nvPr/>
        </p:nvPicPr>
        <p:blipFill>
          <a:blip r:embed="rId2"/>
          <a:stretch>
            <a:fillRect/>
          </a:stretch>
        </p:blipFill>
        <p:spPr>
          <a:xfrm>
            <a:off x="310654" y="439499"/>
            <a:ext cx="11546066" cy="5991781"/>
          </a:xfrm>
          <a:prstGeom prst="rect">
            <a:avLst/>
          </a:prstGeom>
        </p:spPr>
      </p:pic>
    </p:spTree>
    <p:extLst>
      <p:ext uri="{BB962C8B-B14F-4D97-AF65-F5344CB8AC3E}">
        <p14:creationId xmlns:p14="http://schemas.microsoft.com/office/powerpoint/2010/main" val="879567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2A717EB4-B77C-6F45-A6E0-D88BCCEC2471}"/>
              </a:ext>
            </a:extLst>
          </p:cNvPr>
          <p:cNvPicPr>
            <a:picLocks noChangeAspect="1"/>
          </p:cNvPicPr>
          <p:nvPr/>
        </p:nvPicPr>
        <p:blipFill>
          <a:blip r:embed="rId2"/>
          <a:stretch>
            <a:fillRect/>
          </a:stretch>
        </p:blipFill>
        <p:spPr>
          <a:xfrm>
            <a:off x="2695245" y="0"/>
            <a:ext cx="6801509" cy="6858000"/>
          </a:xfrm>
          <a:prstGeom prst="rect">
            <a:avLst/>
          </a:prstGeom>
        </p:spPr>
      </p:pic>
    </p:spTree>
    <p:extLst>
      <p:ext uri="{BB962C8B-B14F-4D97-AF65-F5344CB8AC3E}">
        <p14:creationId xmlns:p14="http://schemas.microsoft.com/office/powerpoint/2010/main" val="180107568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TotalTime>
  <Words>762</Words>
  <Application>Microsoft Macintosh PowerPoint</Application>
  <PresentationFormat>Panoramiczny</PresentationFormat>
  <Paragraphs>27</Paragraphs>
  <Slides>19</Slides>
  <Notes>1</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19</vt:i4>
      </vt:variant>
    </vt:vector>
  </HeadingPairs>
  <TitlesOfParts>
    <vt:vector size="25" baseType="lpstr">
      <vt:lpstr>Arial</vt:lpstr>
      <vt:lpstr>Calibri</vt:lpstr>
      <vt:lpstr>Calibri Light</vt:lpstr>
      <vt:lpstr>Helvetica</vt:lpstr>
      <vt:lpstr>Times New Roman</vt:lpstr>
      <vt:lpstr>Motyw pakietu Office</vt:lpstr>
      <vt:lpstr>T. 17.  Ogólny pomiar gospodarki -              Produkt krajowy brutto (PKB)</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 18.  Ogólny pomiar gospodarki -              Produkt narodowy brutto (PNB)            Dochód narodowy (DN)</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Podstawy przedsiębiorczości</dc:title>
  <dc:creator>Piotr Urbaniak</dc:creator>
  <cp:lastModifiedBy>Piotr Urbaniak</cp:lastModifiedBy>
  <cp:revision>115</cp:revision>
  <dcterms:created xsi:type="dcterms:W3CDTF">2019-09-03T18:44:20Z</dcterms:created>
  <dcterms:modified xsi:type="dcterms:W3CDTF">2020-04-01T09:32:20Z</dcterms:modified>
</cp:coreProperties>
</file>